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7" r:id="rId1"/>
  </p:sldMasterIdLst>
  <p:notesMasterIdLst>
    <p:notesMasterId r:id="rId24"/>
  </p:notesMasterIdLst>
  <p:sldIdLst>
    <p:sldId id="444" r:id="rId2"/>
    <p:sldId id="445" r:id="rId3"/>
    <p:sldId id="446" r:id="rId4"/>
    <p:sldId id="467" r:id="rId5"/>
    <p:sldId id="447" r:id="rId6"/>
    <p:sldId id="468" r:id="rId7"/>
    <p:sldId id="449" r:id="rId8"/>
    <p:sldId id="450" r:id="rId9"/>
    <p:sldId id="451" r:id="rId10"/>
    <p:sldId id="461" r:id="rId11"/>
    <p:sldId id="469" r:id="rId12"/>
    <p:sldId id="452" r:id="rId13"/>
    <p:sldId id="464" r:id="rId14"/>
    <p:sldId id="453" r:id="rId15"/>
    <p:sldId id="465" r:id="rId16"/>
    <p:sldId id="454" r:id="rId17"/>
    <p:sldId id="466" r:id="rId18"/>
    <p:sldId id="455" r:id="rId19"/>
    <p:sldId id="462" r:id="rId20"/>
    <p:sldId id="456" r:id="rId21"/>
    <p:sldId id="463" r:id="rId22"/>
    <p:sldId id="45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88C"/>
    <a:srgbClr val="FFCCFF"/>
    <a:srgbClr val="FF00FF"/>
    <a:srgbClr val="000066"/>
    <a:srgbClr val="A1BD63"/>
    <a:srgbClr val="006600"/>
    <a:srgbClr val="336600"/>
    <a:srgbClr val="BBD979"/>
    <a:srgbClr val="003300"/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19" autoAdjust="0"/>
    <p:restoredTop sz="88482" autoAdjust="0"/>
  </p:normalViewPr>
  <p:slideViewPr>
    <p:cSldViewPr>
      <p:cViewPr varScale="1">
        <p:scale>
          <a:sx n="84" d="100"/>
          <a:sy n="84" d="100"/>
        </p:scale>
        <p:origin x="1363" y="82"/>
      </p:cViewPr>
      <p:guideLst>
        <p:guide orient="horz" pos="4319"/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56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3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B9ED2C-851F-4193-8C04-09F342F60FD1}" type="datetimeFigureOut">
              <a:rPr lang="bg-BG" smtClean="0"/>
              <a:pPr/>
              <a:t>11.4.2022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F07EE-69FA-4824-B30A-1662B7D73DD1}" type="slidenum">
              <a:rPr lang="bg-BG" smtClean="0"/>
              <a:pPr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7627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F07EE-69FA-4824-B30A-1662B7D73DD1}" type="slidenum">
              <a:rPr lang="bg-BG" smtClean="0"/>
              <a:pPr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50122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-76200" y="3319552"/>
            <a:ext cx="9296400" cy="338048"/>
            <a:chOff x="0" y="3200400"/>
            <a:chExt cx="9144000" cy="140495"/>
          </a:xfrm>
        </p:grpSpPr>
        <p:sp>
          <p:nvSpPr>
            <p:cNvPr id="5" name="Rectangle 4"/>
            <p:cNvSpPr/>
            <p:nvPr userDrawn="1"/>
          </p:nvSpPr>
          <p:spPr>
            <a:xfrm>
              <a:off x="0" y="3200400"/>
              <a:ext cx="9144000" cy="45719"/>
            </a:xfrm>
            <a:prstGeom prst="rect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0" y="3247556"/>
              <a:ext cx="9144000" cy="45719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95176"/>
              <a:ext cx="9144000" cy="45719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263221"/>
            <a:ext cx="9143999" cy="594779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marL="457200" indent="-457200">
              <a:buFontTx/>
              <a:buNone/>
              <a:defRPr lang="en-US" sz="2000" b="0" cap="none" spc="0" baseline="0" dirty="0">
                <a:solidFill>
                  <a:schemeClr val="tx1"/>
                </a:solidFill>
                <a:latin typeface="Calibri Light" panose="020F0302020204030204" pitchFamily="34" charset="0"/>
              </a:defRPr>
            </a:lvl1pPr>
          </a:lstStyle>
          <a:p>
            <a:pPr marL="0" lvl="0" indent="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</a:pPr>
            <a:r>
              <a:rPr lang="en-US" dirty="0"/>
              <a:t>Click to edit</a:t>
            </a:r>
            <a:r>
              <a:rPr lang="bg-BG" dirty="0"/>
              <a:t> </a:t>
            </a:r>
            <a:r>
              <a:rPr lang="en-US" dirty="0"/>
              <a:t>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648200"/>
            <a:ext cx="9143999" cy="762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5400" b="1" kern="1200" spc="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Заглавие на темата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0" y="1795552"/>
            <a:ext cx="9144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2000" baseline="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115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115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115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962400"/>
            <a:ext cx="9143999" cy="6858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bg-BG" sz="3600" b="0" kern="1200" spc="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bg-BG" dirty="0"/>
              <a:t>НОМЕР НА ТЕМАТА</a:t>
            </a:r>
          </a:p>
        </p:txBody>
      </p:sp>
    </p:spTree>
    <p:extLst>
      <p:ext uri="{BB962C8B-B14F-4D97-AF65-F5344CB8AC3E}">
        <p14:creationId xmlns:p14="http://schemas.microsoft.com/office/powerpoint/2010/main" val="2044912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02296" y="2743200"/>
            <a:ext cx="7036904" cy="685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bg-BG" sz="4800" b="1" kern="1200" dirty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2231047"/>
            <a:ext cx="23622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TextBox 9"/>
          <p:cNvSpPr txBox="1"/>
          <p:nvPr userDrawn="1"/>
        </p:nvSpPr>
        <p:spPr>
          <a:xfrm>
            <a:off x="1712844" y="1676400"/>
            <a:ext cx="3773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accent1"/>
                </a:solidFill>
                <a:latin typeface="Arial Black" panose="020B0A04020102020204" pitchFamily="34" charset="0"/>
              </a:rPr>
              <a:t>VR</a:t>
            </a:r>
            <a:r>
              <a:rPr lang="en-US" sz="900" dirty="0">
                <a:solidFill>
                  <a:schemeClr val="accent1"/>
                </a:solidFill>
                <a:latin typeface="Arial Black" panose="020B0A04020102020204" pitchFamily="34" charset="0"/>
              </a:rPr>
              <a:t> </a:t>
            </a:r>
            <a:r>
              <a:rPr lang="en-US" sz="4800" dirty="0" err="1">
                <a:solidFill>
                  <a:srgbClr val="FF388C"/>
                </a:solidFill>
                <a:latin typeface="Arial Black" panose="020B0A04020102020204" pitchFamily="34" charset="0"/>
              </a:rPr>
              <a:t>AR</a:t>
            </a:r>
            <a:r>
              <a:rPr lang="en-US" sz="4800" dirty="0" err="1">
                <a:solidFill>
                  <a:schemeClr val="tx1"/>
                </a:solidFill>
                <a:latin typeface="Arial Black" panose="020B0A04020102020204" pitchFamily="34" charset="0"/>
              </a:rPr>
              <a:t>XR</a:t>
            </a:r>
            <a:endParaRPr lang="bg-BG" sz="48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828800" y="3429000"/>
            <a:ext cx="7036904" cy="320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457200" indent="-457200" algn="l" defTabSz="914400" rtl="0" eaLnBrk="1" latinLnBrk="0" hangingPunct="1">
              <a:spcBef>
                <a:spcPct val="0"/>
              </a:spcBef>
              <a:buFont typeface="Arial" panose="020B0604020202020204" pitchFamily="34" charset="0"/>
              <a:buChar char="•"/>
              <a:defRPr lang="bg-BG" sz="3200" b="0" kern="1200" dirty="0">
                <a:ln w="3175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 err="1"/>
              <a:t>Abc</a:t>
            </a:r>
            <a:endParaRPr lang="bg-BG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76200" y="2431253"/>
            <a:ext cx="9296400" cy="90464"/>
            <a:chOff x="0" y="3189594"/>
            <a:chExt cx="9144000" cy="136848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3702284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28600"/>
            <a:ext cx="9144000" cy="645195"/>
          </a:xfrm>
        </p:spPr>
        <p:txBody>
          <a:bodyPr>
            <a:noAutofit/>
          </a:bodyPr>
          <a:lstStyle>
            <a:lvl1pPr marL="914400" indent="0" algn="l">
              <a:defRPr sz="4800" b="1" spc="0">
                <a:ln w="3175"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bg-BG" dirty="0"/>
              <a:t>Заглавие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1219200"/>
            <a:ext cx="8153400" cy="5562600"/>
          </a:xfr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50000"/>
              </a:lnSpc>
              <a:buNone/>
              <a:defRPr lang="en-US" sz="3600" b="1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b="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</a:defRPr>
            </a:lvl2pPr>
            <a:lvl3pPr marL="914400" indent="0"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>
              <a:buNone/>
              <a:defRPr lang="en-US" sz="2000" dirty="0" smtClean="0">
                <a:ln>
                  <a:noFill/>
                </a:ln>
                <a:effectLst/>
                <a:latin typeface="Candara" panose="020E0502030303020204" pitchFamily="34" charset="0"/>
              </a:defRPr>
            </a:lvl4pPr>
            <a:lvl5pPr marL="1828800" indent="0">
              <a:buNone/>
              <a:defRPr lang="bg-BG" sz="1800" dirty="0">
                <a:ln>
                  <a:noFill/>
                </a:ln>
                <a:effectLst/>
                <a:latin typeface="Candara" panose="020E0502030303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0" y="341245"/>
            <a:ext cx="914400" cy="457200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Arial Black" panose="020B0A04020102020204" pitchFamily="34" charset="0"/>
              </a:rPr>
              <a:t>V</a:t>
            </a:r>
            <a:r>
              <a:rPr lang="en-US" sz="2400" dirty="0">
                <a:solidFill>
                  <a:srgbClr val="FF388C"/>
                </a:solidFill>
                <a:latin typeface="Arial Black" panose="020B0A04020102020204" pitchFamily="34" charset="0"/>
              </a:rPr>
              <a:t>A</a:t>
            </a:r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X</a:t>
            </a:r>
            <a:endParaRPr lang="bg-BG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76200" y="838200"/>
            <a:ext cx="9296400" cy="90464"/>
            <a:chOff x="0" y="3189594"/>
            <a:chExt cx="9144000" cy="13684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0" y="3189594"/>
              <a:ext cx="9144000" cy="27665"/>
            </a:xfrm>
            <a:prstGeom prst="rect">
              <a:avLst/>
            </a:prstGeom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0" y="3244186"/>
              <a:ext cx="9144000" cy="27665"/>
            </a:xfrm>
            <a:prstGeom prst="rect">
              <a:avLst/>
            </a:prstGeom>
            <a:solidFill>
              <a:srgbClr val="FF388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0" y="3298777"/>
              <a:ext cx="9144000" cy="27665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</p:spTree>
    <p:extLst>
      <p:ext uri="{BB962C8B-B14F-4D97-AF65-F5344CB8AC3E}">
        <p14:creationId xmlns:p14="http://schemas.microsoft.com/office/powerpoint/2010/main" val="2736664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914400" y="228600"/>
            <a:ext cx="8153400" cy="65532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3600" b="1" kern="1200" spc="0" dirty="0" smtClean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buClr>
                <a:schemeClr val="tx1">
                  <a:lumMod val="75000"/>
                  <a:lumOff val="25000"/>
                </a:schemeClr>
              </a:buClr>
              <a:buSzPct val="70000"/>
              <a:buFont typeface="Wingdings" panose="05000000000000000000" pitchFamily="2" charset="2"/>
              <a:buChar char="§"/>
              <a:defRPr lang="en-US" sz="2800" kern="1200" dirty="0" smtClean="0">
                <a:ln w="3175">
                  <a:noFill/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2pPr>
            <a:lvl3pPr marL="738188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4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en-US" sz="2000" kern="120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bg-BG" sz="2000" kern="120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ndara" panose="020E0502030303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>
              <a:buClrTx/>
            </a:pPr>
            <a:r>
              <a:rPr lang="en-US" dirty="0"/>
              <a:t>Second level</a:t>
            </a:r>
          </a:p>
          <a:p>
            <a:pPr marL="738188" lvl="2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7" name="Slide Number Placeholder 3"/>
          <p:cNvSpPr txBox="1">
            <a:spLocks/>
          </p:cNvSpPr>
          <p:nvPr userDrawn="1"/>
        </p:nvSpPr>
        <p:spPr>
          <a:xfrm>
            <a:off x="0" y="6518689"/>
            <a:ext cx="531049" cy="365125"/>
          </a:xfrm>
          <a:prstGeom prst="rect">
            <a:avLst/>
          </a:prstGeom>
        </p:spPr>
        <p:txBody>
          <a:bodyPr vert="horz" lIns="45720" tIns="137160" rIns="0" bIns="91440" rtlCol="0" anchor="ctr"/>
          <a:lstStyle>
            <a:defPPr>
              <a:defRPr lang="en-US"/>
            </a:defPPr>
            <a:lvl1pPr>
              <a:defRPr sz="1200" b="1" cap="none" spc="0">
                <a:ln w="3175">
                  <a:noFill/>
                  <a:prstDash val="solid"/>
                </a:ln>
                <a:gradFill flip="none" rotWithShape="1">
                  <a:gsLst>
                    <a:gs pos="0">
                      <a:schemeClr val="bg2">
                        <a:tint val="85000"/>
                        <a:satMod val="155000"/>
                        <a:tint val="66000"/>
                        <a:satMod val="160000"/>
                      </a:schemeClr>
                    </a:gs>
                    <a:gs pos="50000">
                      <a:schemeClr val="bg2">
                        <a:tint val="85000"/>
                        <a:satMod val="155000"/>
                        <a:tint val="44500"/>
                        <a:satMod val="160000"/>
                      </a:schemeClr>
                    </a:gs>
                    <a:gs pos="100000">
                      <a:schemeClr val="bg2">
                        <a:tint val="85000"/>
                        <a:satMod val="155000"/>
                        <a:tint val="23500"/>
                        <a:satMod val="160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defRPr>
            </a:lvl1pPr>
          </a:lstStyle>
          <a:p>
            <a:pPr lvl="0"/>
            <a:fld id="{8B37D5FE-740C-46F5-801A-FA5477D9711F}" type="slidenum">
              <a:rPr lang="en-US" sz="1100" b="0" smtClean="0">
                <a:latin typeface="Arial" panose="020B0604020202020204" pitchFamily="34" charset="0"/>
                <a:cs typeface="Arial" panose="020B0604020202020204" pitchFamily="34" charset="0"/>
              </a:rPr>
              <a:pPr lvl="0"/>
              <a:t>‹#›</a:t>
            </a:fld>
            <a:endParaRPr lang="en-US" sz="11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147534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139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bg-B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647B6-4DF4-4BA6-B689-C87DB92DA6DB}" type="datetimeFigureOut">
              <a:rPr lang="bg-BG" smtClean="0"/>
              <a:t>11.4.2022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287EB-2210-4948-9944-027BD576363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3473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3" r:id="rId2"/>
    <p:sldLayoutId id="2147483825" r:id="rId3"/>
    <p:sldLayoutId id="2147483824" r:id="rId4"/>
    <p:sldLayoutId id="2147483802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Solutions/S1005-Haar-1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Solutions/S1005-Haar-2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localhost/Solutions/S1006-Face-video-detection-(pico.js).html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file:///D:\Pavel\Courses\Materials\Course.VR.AR.XR%202021\Exercises\VRARXR-10.%20Camera\Videos\S1007-Face-control-(pico.js).mp4" TargetMode="External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://localhost/Solutions/S1008-Face-video-detection-(tracking.js).html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file:///D:\Pavel\Courses\Materials\Course.VR.AR.XR%202021\Exercises\VRARXR-10.%20Camera\Videos\S1009-UFO.mp4" TargetMode="External"/><Relationship Id="rId1" Type="http://schemas.openxmlformats.org/officeDocument/2006/relationships/video" Target="NULL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uduno/clmtrackr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file:///D:\Pavel\Courses\Materials\Course.VR.AR.XR%202021\Exercises\VRARXR-10.%20Camera\Videos\S1010-Face-control.mp4" TargetMode="External"/><Relationship Id="rId1" Type="http://schemas.microsoft.com/office/2007/relationships/media" Target="file:///D:\Pavel\Courses\Materials\Course.VR.AR.XR%202021\Exercises\VRARXR-10.%20Camera\Videos\S1010-Face-control.mp4" TargetMode="Externa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Solutions/S1001-Front-camera.html" TargetMode="External"/><Relationship Id="rId2" Type="http://schemas.openxmlformats.org/officeDocument/2006/relationships/hyperlink" Target="https://pixabay.com/photos/human-man-face-mimic-surprise-joy-773712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localhost/Solutions/S1001-Rear-camera.html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localhost/Solutions/S1002-Black-and-white-photo.html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проф. д-р Павел Бойчев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КИТ-ФМИ-СУ</a:t>
            </a:r>
            <a:r>
              <a:rPr lang="en-US" dirty="0"/>
              <a:t> </a:t>
            </a:r>
            <a:r>
              <a:rPr lang="bg-BG" dirty="0"/>
              <a:t>  </a:t>
            </a:r>
            <a:r>
              <a:rPr lang="en-US" dirty="0"/>
              <a:t> </a:t>
            </a:r>
            <a:r>
              <a:rPr lang="bg-BG" dirty="0"/>
              <a:t>2022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spcBef>
                <a:spcPct val="0"/>
              </a:spcBef>
            </a:pPr>
            <a:r>
              <a:rPr lang="bg-BG" dirty="0"/>
              <a:t>Задачи за упражнения</a:t>
            </a:r>
            <a:endParaRPr lang="bg-BG" sz="5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bg-BG" dirty="0">
                <a:latin typeface="Calibri Light" panose="020F0302020204030204" pitchFamily="34" charset="0"/>
              </a:rPr>
              <a:t>Тема №</a:t>
            </a:r>
            <a:r>
              <a:rPr lang="en-US" dirty="0">
                <a:latin typeface="Calibri Light" panose="020F0302020204030204" pitchFamily="34" charset="0"/>
              </a:rPr>
              <a:t>10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55335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/>
              <p:cNvSpPr>
                <a:spLocks noGrp="1"/>
              </p:cNvSpPr>
              <p:nvPr>
                <p:ph type="body" sz="quarter" idx="10"/>
              </p:nvPr>
            </p:nvSpPr>
            <p:spPr>
              <a:noFill/>
            </p:spPr>
            <p:txBody>
              <a:bodyPr/>
              <a:lstStyle/>
              <a:p>
                <a:r>
                  <a:rPr lang="bg-BG" dirty="0"/>
                  <a:t>Проба със снимка</a:t>
                </a:r>
              </a:p>
              <a:p>
                <a:pPr lvl="1"/>
                <a:r>
                  <a:rPr lang="bg-BG" dirty="0"/>
                  <a:t>Долната зона е по-светла от горната с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20%</m:t>
                    </m:r>
                  </m:oMath>
                </a14:m>
                <a:endParaRPr lang="bg-BG" dirty="0">
                  <a:solidFill>
                    <a:srgbClr val="FF388C"/>
                  </a:solidFill>
                </a:endParaRPr>
              </a:p>
              <a:p>
                <a:pPr lvl="1"/>
                <a:r>
                  <a:rPr lang="bg-BG" dirty="0"/>
                  <a:t>Централната е по-светла от околните с </a:t>
                </a:r>
                <a14:m>
                  <m:oMath xmlns:m="http://schemas.openxmlformats.org/officeDocument/2006/math">
                    <m:r>
                      <a:rPr lang="bg-BG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10</m:t>
                    </m:r>
                    <m:r>
                      <a:rPr lang="bg-BG" i="1" dirty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endParaRPr lang="bg-BG" dirty="0">
                  <a:solidFill>
                    <a:srgbClr val="FF388C"/>
                  </a:solidFill>
                </a:endParaRPr>
              </a:p>
            </p:txBody>
          </p:sp>
        </mc:Choice>
        <mc:Fallback xmlns="">
          <p:sp>
            <p:nvSpPr>
              <p:cNvPr id="2" name="Tex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t="-1488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4F9D29A-04A2-4490-B01B-F1D4E4FBB6A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2098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8042AC14-FF37-4F4D-9562-08C4E2CF8B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8072" y="4953000"/>
            <a:ext cx="6779019" cy="1676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0047663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DC194D44-7103-4EAA-A41D-D05C5ACEBFF6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Проба с друга снимка</a:t>
                </a:r>
              </a:p>
              <a:p>
                <a:pPr lvl="1"/>
                <a:r>
                  <a:rPr lang="bg-BG" dirty="0"/>
                  <a:t>Долната зона е по-светла от горната с </a:t>
                </a:r>
                <a14:m>
                  <m:oMath xmlns:m="http://schemas.openxmlformats.org/officeDocument/2006/math">
                    <m:r>
                      <a:rPr lang="bg-BG" b="0" i="1" dirty="0" smtClean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15</m:t>
                    </m:r>
                    <m:r>
                      <a:rPr lang="bg-BG" i="1" dirty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endParaRPr lang="bg-BG" dirty="0">
                  <a:solidFill>
                    <a:srgbClr val="FF388C"/>
                  </a:solidFill>
                </a:endParaRPr>
              </a:p>
              <a:p>
                <a:pPr lvl="1"/>
                <a:r>
                  <a:rPr lang="bg-BG" dirty="0"/>
                  <a:t>Централната е по-светла от околните с </a:t>
                </a:r>
                <a14:m>
                  <m:oMath xmlns:m="http://schemas.openxmlformats.org/officeDocument/2006/math">
                    <m:r>
                      <a:rPr lang="bg-BG" i="1" dirty="0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10%</m:t>
                    </m:r>
                  </m:oMath>
                </a14:m>
                <a:endParaRPr lang="bg-BG" dirty="0">
                  <a:solidFill>
                    <a:srgbClr val="FF388C"/>
                  </a:solidFill>
                </a:endParaRPr>
              </a:p>
              <a:p>
                <a:endParaRPr lang="bg-BG" dirty="0"/>
              </a:p>
            </p:txBody>
          </p:sp>
        </mc:Choice>
        <mc:Fallback xmlns="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DC194D44-7103-4EAA-A41D-D05C5ACEBF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 t="-1488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37F26620-AA75-4A20-B6F2-887F3674BD9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2098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8DADFCED-6EB7-4E9E-ADCA-3AD437B28B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3600" y="4720155"/>
            <a:ext cx="6779020" cy="189095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35268280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  <a:endParaRPr lang="bg-BG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Видео и </a:t>
            </a:r>
            <a:r>
              <a:rPr lang="en-US" dirty="0">
                <a:solidFill>
                  <a:srgbClr val="FF388C"/>
                </a:solidFill>
              </a:rPr>
              <a:t>pico.js</a:t>
            </a:r>
          </a:p>
          <a:p>
            <a:pPr lvl="1"/>
            <a:r>
              <a:rPr lang="bg-BG" dirty="0"/>
              <a:t>Намерете си видео или използвайте предоставеното в </a:t>
            </a:r>
            <a:r>
              <a:rPr lang="en-US" dirty="0">
                <a:solidFill>
                  <a:srgbClr val="FF388C"/>
                </a:solidFill>
              </a:rPr>
              <a:t>charlie.mp4</a:t>
            </a:r>
          </a:p>
          <a:p>
            <a:pPr lvl="1"/>
            <a:r>
              <a:rPr lang="bg-BG" dirty="0"/>
              <a:t>С </a:t>
            </a:r>
            <a:r>
              <a:rPr lang="en-US" dirty="0">
                <a:solidFill>
                  <a:srgbClr val="FF388C"/>
                </a:solidFill>
              </a:rPr>
              <a:t>pico.js</a:t>
            </a:r>
            <a:r>
              <a:rPr lang="bg-BG" dirty="0">
                <a:solidFill>
                  <a:srgbClr val="FF388C"/>
                </a:solidFill>
              </a:rPr>
              <a:t> </a:t>
            </a:r>
            <a:r>
              <a:rPr lang="bg-BG" dirty="0"/>
              <a:t>направете разпознаване на лица, докато видеото се проиграва</a:t>
            </a:r>
          </a:p>
          <a:p>
            <a:pPr lvl="1"/>
            <a:r>
              <a:rPr lang="bg-BG" dirty="0"/>
              <a:t>Маркираните с правоъгълници лица да се движат заедно с движението на хората от кадрите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961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Резултат</a:t>
            </a:r>
          </a:p>
          <a:p>
            <a:pPr lvl="1"/>
            <a:r>
              <a:rPr lang="bg-BG" dirty="0"/>
              <a:t>В малкото </a:t>
            </a:r>
            <a:r>
              <a:rPr lang="bg-BG" dirty="0" err="1"/>
              <a:t>правоъгълниче</a:t>
            </a:r>
            <a:r>
              <a:rPr lang="bg-BG" dirty="0"/>
              <a:t> тече видеото с маркирани лица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DBA65207-F317-4218-8078-EA8686BB220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6373342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Командване с лице</a:t>
            </a:r>
          </a:p>
          <a:p>
            <a:pPr lvl="1"/>
            <a:r>
              <a:rPr lang="bg-BG" dirty="0"/>
              <a:t>Имате сцена с 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  <a:r>
              <a:rPr lang="en-US" dirty="0"/>
              <a:t>D</a:t>
            </a:r>
            <a:r>
              <a:rPr lang="bg-BG" dirty="0"/>
              <a:t> обекти</a:t>
            </a:r>
          </a:p>
          <a:p>
            <a:pPr lvl="1"/>
            <a:r>
              <a:rPr lang="bg-BG" dirty="0"/>
              <a:t>С движение на главата сцената се върти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C6BF60-856E-407F-A105-5A2F8AAFE98C}"/>
              </a:ext>
            </a:extLst>
          </p:cNvPr>
          <p:cNvSpPr txBox="1"/>
          <p:nvPr/>
        </p:nvSpPr>
        <p:spPr>
          <a:xfrm>
            <a:off x="4480766" y="3084255"/>
            <a:ext cx="24649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0" dirty="0">
                <a:solidFill>
                  <a:schemeClr val="accent1"/>
                </a:solidFill>
                <a:sym typeface="Wingdings"/>
              </a:rPr>
              <a:t></a:t>
            </a:r>
            <a:endParaRPr lang="bg-BG" sz="16000" dirty="0">
              <a:solidFill>
                <a:schemeClr val="accent1"/>
              </a:solidFill>
            </a:endParaRP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EA51A835-775F-4FAE-803D-B832E7A3127E}"/>
              </a:ext>
            </a:extLst>
          </p:cNvPr>
          <p:cNvSpPr/>
          <p:nvPr/>
        </p:nvSpPr>
        <p:spPr>
          <a:xfrm rot="1800000">
            <a:off x="5361555" y="3912055"/>
            <a:ext cx="325600" cy="325600"/>
          </a:xfrm>
          <a:prstGeom prst="cube">
            <a:avLst/>
          </a:prstGeom>
          <a:solidFill>
            <a:srgbClr val="0070C0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2D8FF6C-2604-4672-B473-E8B5F16059E3}"/>
              </a:ext>
            </a:extLst>
          </p:cNvPr>
          <p:cNvGrpSpPr/>
          <p:nvPr/>
        </p:nvGrpSpPr>
        <p:grpSpPr>
          <a:xfrm>
            <a:off x="2406366" y="4151055"/>
            <a:ext cx="3276600" cy="2013274"/>
            <a:chOff x="1202200" y="4267200"/>
            <a:chExt cx="3276600" cy="2013274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27939F1-61B5-4B1A-996D-2977DC274B85}"/>
                </a:ext>
              </a:extLst>
            </p:cNvPr>
            <p:cNvCxnSpPr>
              <a:cxnSpLocks/>
            </p:cNvCxnSpPr>
            <p:nvPr/>
          </p:nvCxnSpPr>
          <p:spPr>
            <a:xfrm>
              <a:off x="1202200" y="5273837"/>
              <a:ext cx="3276600" cy="0"/>
            </a:xfrm>
            <a:prstGeom prst="straightConnector1">
              <a:avLst/>
            </a:prstGeom>
            <a:ln w="76200">
              <a:solidFill>
                <a:srgbClr val="FF388C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8289459-AAAE-4455-B1CA-42CA077A38DD}"/>
                </a:ext>
              </a:extLst>
            </p:cNvPr>
            <p:cNvCxnSpPr>
              <a:cxnSpLocks/>
            </p:cNvCxnSpPr>
            <p:nvPr/>
          </p:nvCxnSpPr>
          <p:spPr>
            <a:xfrm>
              <a:off x="2743200" y="4267200"/>
              <a:ext cx="0" cy="2013274"/>
            </a:xfrm>
            <a:prstGeom prst="straightConnector1">
              <a:avLst/>
            </a:prstGeom>
            <a:ln w="76200">
              <a:solidFill>
                <a:srgbClr val="FF388C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E04E82-36B2-42F8-A7F7-49167FB521A9}"/>
                </a:ext>
              </a:extLst>
            </p:cNvPr>
            <p:cNvSpPr/>
            <p:nvPr/>
          </p:nvSpPr>
          <p:spPr>
            <a:xfrm>
              <a:off x="2362200" y="4916750"/>
              <a:ext cx="762000" cy="8381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92A678-F04E-4694-A179-CD1849CB5274}"/>
                </a:ext>
              </a:extLst>
            </p:cNvPr>
            <p:cNvSpPr txBox="1"/>
            <p:nvPr/>
          </p:nvSpPr>
          <p:spPr>
            <a:xfrm>
              <a:off x="1964200" y="4331724"/>
              <a:ext cx="1752600" cy="18004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bg-BG" sz="11100" dirty="0">
                  <a:solidFill>
                    <a:schemeClr val="accent1"/>
                  </a:solidFill>
                  <a:sym typeface="Webdings" panose="05030102010509060703" pitchFamily="18" charset="2"/>
                </a:rPr>
                <a:t></a:t>
              </a:r>
              <a:endParaRPr lang="bg-BG" sz="111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6" name="Arc 15">
            <a:extLst>
              <a:ext uri="{FF2B5EF4-FFF2-40B4-BE49-F238E27FC236}">
                <a16:creationId xmlns:a16="http://schemas.microsoft.com/office/drawing/2014/main" id="{A68811C1-7E8D-4BC9-BF7E-792E4AB55742}"/>
              </a:ext>
            </a:extLst>
          </p:cNvPr>
          <p:cNvSpPr/>
          <p:nvPr/>
        </p:nvSpPr>
        <p:spPr>
          <a:xfrm>
            <a:off x="5084155" y="3941505"/>
            <a:ext cx="920611" cy="175230"/>
          </a:xfrm>
          <a:prstGeom prst="arc">
            <a:avLst>
              <a:gd name="adj1" fmla="val 20436265"/>
              <a:gd name="adj2" fmla="val 11934212"/>
            </a:avLst>
          </a:prstGeom>
          <a:ln w="6350">
            <a:solidFill>
              <a:srgbClr val="FF388C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5123936A-29C9-444B-96DC-1C186656AD5D}"/>
              </a:ext>
            </a:extLst>
          </p:cNvPr>
          <p:cNvSpPr/>
          <p:nvPr/>
        </p:nvSpPr>
        <p:spPr>
          <a:xfrm rot="5400000">
            <a:off x="5254188" y="3987246"/>
            <a:ext cx="609587" cy="175230"/>
          </a:xfrm>
          <a:prstGeom prst="arc">
            <a:avLst>
              <a:gd name="adj1" fmla="val 564165"/>
              <a:gd name="adj2" fmla="val 10348102"/>
            </a:avLst>
          </a:prstGeom>
          <a:ln w="6350">
            <a:solidFill>
              <a:srgbClr val="FF388C"/>
            </a:solidFill>
            <a:prstDash val="sysDash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6E3C02-072B-4F34-B1E3-F2295ED3ABE6}"/>
              </a:ext>
            </a:extLst>
          </p:cNvPr>
          <p:cNvSpPr/>
          <p:nvPr/>
        </p:nvSpPr>
        <p:spPr>
          <a:xfrm>
            <a:off x="5484385" y="3613772"/>
            <a:ext cx="79940" cy="79940"/>
          </a:xfrm>
          <a:prstGeom prst="ellipse">
            <a:avLst/>
          </a:prstGeom>
          <a:solidFill>
            <a:srgbClr val="FF38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B204421-6B5A-4CFC-9058-08BE1917B446}"/>
              </a:ext>
            </a:extLst>
          </p:cNvPr>
          <p:cNvGrpSpPr/>
          <p:nvPr/>
        </p:nvGrpSpPr>
        <p:grpSpPr>
          <a:xfrm>
            <a:off x="1295400" y="5534277"/>
            <a:ext cx="2221932" cy="657446"/>
            <a:chOff x="-1972331" y="4218549"/>
            <a:chExt cx="2221932" cy="1161640"/>
          </a:xfrm>
        </p:grpSpPr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39BB0DF3-57FD-424A-818E-FD91857BBFCC}"/>
                </a:ext>
              </a:extLst>
            </p:cNvPr>
            <p:cNvSpPr txBox="1">
              <a:spLocks/>
            </p:cNvSpPr>
            <p:nvPr/>
          </p:nvSpPr>
          <p:spPr>
            <a:xfrm>
              <a:off x="-1972330" y="4218549"/>
              <a:ext cx="1204161" cy="1161640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rgbClr val="FF388C"/>
              </a:solidFill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3600" b="1" kern="1200" spc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Verdan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70000"/>
                <a:buFont typeface="Arial" panose="020B0604020202020204" pitchFamily="34" charset="0"/>
                <a:buChar char="•"/>
                <a:defRPr lang="en-US" sz="3200" kern="1200" dirty="0" smtClean="0">
                  <a:ln w="3175">
                    <a:noFill/>
                    <a:prstDash val="solid"/>
                  </a:ln>
                  <a:solidFill>
                    <a:schemeClr val="accent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bg-BG" sz="2400" kern="1200" dirty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bg-BG" sz="1800" b="0" dirty="0">
                  <a:solidFill>
                    <a:schemeClr val="bg1"/>
                  </a:solidFill>
                </a:rPr>
                <a:t>Движеща се глава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A8ECBA5-E0D5-4236-8152-6E96F2DDDC4A}"/>
                </a:ext>
              </a:extLst>
            </p:cNvPr>
            <p:cNvCxnSpPr>
              <a:cxnSpLocks/>
            </p:cNvCxnSpPr>
            <p:nvPr/>
          </p:nvCxnSpPr>
          <p:spPr>
            <a:xfrm>
              <a:off x="-1972331" y="4218549"/>
              <a:ext cx="2221932" cy="0"/>
            </a:xfrm>
            <a:prstGeom prst="line">
              <a:avLst/>
            </a:prstGeom>
            <a:noFill/>
            <a:ln w="3175">
              <a:solidFill>
                <a:srgbClr val="FF388C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9D6C14D-FB17-40DE-9D84-0C62E1972C80}"/>
              </a:ext>
            </a:extLst>
          </p:cNvPr>
          <p:cNvGrpSpPr/>
          <p:nvPr/>
        </p:nvGrpSpPr>
        <p:grpSpPr>
          <a:xfrm>
            <a:off x="1295400" y="3646698"/>
            <a:ext cx="4228955" cy="657446"/>
            <a:chOff x="-1972331" y="4218549"/>
            <a:chExt cx="4228955" cy="1161640"/>
          </a:xfrm>
        </p:grpSpPr>
        <p:sp>
          <p:nvSpPr>
            <p:cNvPr id="23" name="Text Placeholder 2">
              <a:extLst>
                <a:ext uri="{FF2B5EF4-FFF2-40B4-BE49-F238E27FC236}">
                  <a16:creationId xmlns:a16="http://schemas.microsoft.com/office/drawing/2014/main" id="{65BE1D14-9C15-4277-BA84-D02750DB9650}"/>
                </a:ext>
              </a:extLst>
            </p:cNvPr>
            <p:cNvSpPr txBox="1">
              <a:spLocks/>
            </p:cNvSpPr>
            <p:nvPr/>
          </p:nvSpPr>
          <p:spPr>
            <a:xfrm>
              <a:off x="-1972330" y="4218549"/>
              <a:ext cx="1204161" cy="1161640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rgbClr val="FF388C"/>
              </a:solidFill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3600" b="1" kern="1200" spc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Verdan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70000"/>
                <a:buFont typeface="Arial" panose="020B0604020202020204" pitchFamily="34" charset="0"/>
                <a:buChar char="•"/>
                <a:defRPr lang="en-US" sz="3200" kern="1200" dirty="0" smtClean="0">
                  <a:ln w="3175">
                    <a:noFill/>
                    <a:prstDash val="solid"/>
                  </a:ln>
                  <a:solidFill>
                    <a:schemeClr val="accent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bg-BG" sz="2400" kern="1200" dirty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bg-BG" sz="1800" b="0" dirty="0">
                  <a:solidFill>
                    <a:schemeClr val="bg1"/>
                  </a:solidFill>
                </a:rPr>
                <a:t>Следяща камера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E0AFCB-730A-4125-9C0B-F645E8ED4D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972331" y="4218549"/>
              <a:ext cx="4228955" cy="2"/>
            </a:xfrm>
            <a:prstGeom prst="line">
              <a:avLst/>
            </a:prstGeom>
            <a:noFill/>
            <a:ln w="3175">
              <a:solidFill>
                <a:srgbClr val="FF388C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3A91B24-69D0-455E-9225-5587CA25EFC5}"/>
              </a:ext>
            </a:extLst>
          </p:cNvPr>
          <p:cNvGrpSpPr/>
          <p:nvPr/>
        </p:nvGrpSpPr>
        <p:grpSpPr>
          <a:xfrm>
            <a:off x="6014002" y="4033865"/>
            <a:ext cx="2209800" cy="907586"/>
            <a:chOff x="-2874599" y="4218549"/>
            <a:chExt cx="2209800" cy="1603612"/>
          </a:xfrm>
        </p:grpSpPr>
        <p:sp>
          <p:nvSpPr>
            <p:cNvPr id="28" name="Text Placeholder 2">
              <a:extLst>
                <a:ext uri="{FF2B5EF4-FFF2-40B4-BE49-F238E27FC236}">
                  <a16:creationId xmlns:a16="http://schemas.microsoft.com/office/drawing/2014/main" id="{0A29B5F2-6CD9-4CE9-B869-7E753B541C08}"/>
                </a:ext>
              </a:extLst>
            </p:cNvPr>
            <p:cNvSpPr txBox="1">
              <a:spLocks/>
            </p:cNvSpPr>
            <p:nvPr/>
          </p:nvSpPr>
          <p:spPr>
            <a:xfrm>
              <a:off x="-1972330" y="4218549"/>
              <a:ext cx="1307531" cy="1603612"/>
            </a:xfrm>
            <a:prstGeom prst="rect">
              <a:avLst/>
            </a:prstGeom>
            <a:solidFill>
              <a:srgbClr val="FF388C"/>
            </a:solidFill>
            <a:ln w="3175">
              <a:solidFill>
                <a:srgbClr val="FF388C"/>
              </a:solidFill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3600" b="1" kern="1200" spc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Verdana" panose="020B0604030504040204" pitchFamily="34" charset="0"/>
                  <a:cs typeface="Arial" panose="020B0604020202020204" pitchFamily="34" charset="0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Clr>
                  <a:schemeClr val="tx2"/>
                </a:buClr>
                <a:buSzPct val="70000"/>
                <a:buFont typeface="Arial" panose="020B0604020202020204" pitchFamily="34" charset="0"/>
                <a:buChar char="•"/>
                <a:defRPr lang="en-US" sz="3200" kern="1200" dirty="0" smtClean="0">
                  <a:ln w="3175">
                    <a:noFill/>
                    <a:prstDash val="solid"/>
                  </a:ln>
                  <a:solidFill>
                    <a:schemeClr val="accent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en-US" sz="2400" kern="120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lang="bg-BG" sz="2400" kern="1200" dirty="0">
                  <a:ln>
                    <a:noFill/>
                  </a:ln>
                  <a:solidFill>
                    <a:schemeClr val="tx1"/>
                  </a:solidFill>
                  <a:effectLst/>
                  <a:latin typeface="Candara" panose="020E0502030303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bg-BG" sz="1800" b="0" dirty="0">
                  <a:solidFill>
                    <a:schemeClr val="bg1"/>
                  </a:solidFill>
                </a:rPr>
                <a:t>Сцената реагира на главата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4314178-D9B8-4021-BE9C-1CE1A18D3D97}"/>
                </a:ext>
              </a:extLst>
            </p:cNvPr>
            <p:cNvCxnSpPr>
              <a:cxnSpLocks/>
            </p:cNvCxnSpPr>
            <p:nvPr/>
          </p:nvCxnSpPr>
          <p:spPr>
            <a:xfrm>
              <a:off x="-2874599" y="4218549"/>
              <a:ext cx="2209800" cy="0"/>
            </a:xfrm>
            <a:prstGeom prst="line">
              <a:avLst/>
            </a:prstGeom>
            <a:noFill/>
            <a:ln w="3175">
              <a:solidFill>
                <a:srgbClr val="FF388C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458561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Резултат</a:t>
            </a:r>
          </a:p>
          <a:p>
            <a:pPr lvl="1"/>
            <a:r>
              <a:rPr lang="bg-BG" dirty="0"/>
              <a:t>Очаква се нещо подобно (в случая се използва снимка от рекламна брошура)</a:t>
            </a:r>
          </a:p>
        </p:txBody>
      </p:sp>
      <p:pic>
        <p:nvPicPr>
          <p:cNvPr id="4" name="S1007-Face-control-(pico.js)">
            <a:hlinkClick r:id="" action="ppaction://media"/>
            <a:extLst>
              <a:ext uri="{FF2B5EF4-FFF2-40B4-BE49-F238E27FC236}">
                <a16:creationId xmlns:a16="http://schemas.microsoft.com/office/drawing/2014/main" id="{62737A68-110E-4EEA-855E-EC264F2F3B2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link="rId2">
                  <p14:trim st="15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2057400"/>
            <a:ext cx="5486400" cy="4114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946408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  <a:r>
              <a:rPr lang="bg-BG" dirty="0">
                <a:solidFill>
                  <a:srgbClr val="FF388C"/>
                </a:solidFill>
              </a:rPr>
              <a:t>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Видео и </a:t>
            </a:r>
            <a:r>
              <a:rPr lang="en-US" dirty="0">
                <a:solidFill>
                  <a:srgbClr val="FF388C"/>
                </a:solidFill>
              </a:rPr>
              <a:t>tracking.js</a:t>
            </a:r>
          </a:p>
          <a:p>
            <a:pPr lvl="1"/>
            <a:r>
              <a:rPr lang="bg-BG" dirty="0"/>
              <a:t>Намерете си видео или използвайте предоставеното в </a:t>
            </a:r>
            <a:r>
              <a:rPr lang="en-US" dirty="0">
                <a:solidFill>
                  <a:srgbClr val="FF388C"/>
                </a:solidFill>
              </a:rPr>
              <a:t>party.mp4</a:t>
            </a:r>
          </a:p>
          <a:p>
            <a:pPr lvl="1"/>
            <a:r>
              <a:rPr lang="bg-BG" dirty="0"/>
              <a:t>С </a:t>
            </a:r>
            <a:r>
              <a:rPr lang="en-US" dirty="0">
                <a:solidFill>
                  <a:srgbClr val="FF388C"/>
                </a:solidFill>
              </a:rPr>
              <a:t>tracking.js</a:t>
            </a:r>
            <a:r>
              <a:rPr lang="bg-BG" dirty="0">
                <a:solidFill>
                  <a:srgbClr val="FF388C"/>
                </a:solidFill>
              </a:rPr>
              <a:t> </a:t>
            </a:r>
            <a:r>
              <a:rPr lang="bg-BG" dirty="0"/>
              <a:t>направете разпознаване на лица, докато видеото се проиграва</a:t>
            </a:r>
          </a:p>
          <a:p>
            <a:pPr lvl="1"/>
            <a:r>
              <a:rPr lang="bg-BG" dirty="0"/>
              <a:t>Лицата да се маркират с полупрозрачни правоъгълници</a:t>
            </a:r>
          </a:p>
          <a:p>
            <a:pPr lvl="1"/>
            <a:r>
              <a:rPr lang="bg-BG" dirty="0"/>
              <a:t>Да не се </a:t>
            </a:r>
            <a:r>
              <a:rPr lang="bg-BG" dirty="0" err="1"/>
              <a:t>прерисува</a:t>
            </a:r>
            <a:r>
              <a:rPr lang="bg-BG" dirty="0"/>
              <a:t> всеки кадър с </a:t>
            </a:r>
            <a:r>
              <a:rPr lang="en-US" dirty="0" err="1">
                <a:solidFill>
                  <a:srgbClr val="FF388C"/>
                </a:solidFill>
              </a:rPr>
              <a:t>drawImage</a:t>
            </a:r>
            <a:r>
              <a:rPr lang="bg-BG" dirty="0"/>
              <a:t>, а да се маркира върху видеото</a:t>
            </a:r>
          </a:p>
        </p:txBody>
      </p:sp>
    </p:spTree>
    <p:extLst>
      <p:ext uri="{BB962C8B-B14F-4D97-AF65-F5344CB8AC3E}">
        <p14:creationId xmlns:p14="http://schemas.microsoft.com/office/powerpoint/2010/main" val="2564333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Резултат</a:t>
            </a:r>
          </a:p>
          <a:p>
            <a:pPr lvl="1"/>
            <a:r>
              <a:rPr lang="bg-BG" dirty="0"/>
              <a:t>Червени зони върху лицата на хората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75DD8F0F-4074-4F5D-A375-A2C52E6C0E6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6002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1933501"/>
      </p:ext>
    </p:extLst>
  </p:cSld>
  <p:clrMapOvr>
    <a:masterClrMapping/>
  </p:clrMapOvr>
  <p:transition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9</a:t>
            </a:r>
            <a:r>
              <a:rPr lang="bg-BG" dirty="0">
                <a:solidFill>
                  <a:srgbClr val="FF388C"/>
                </a:solidFill>
              </a:rPr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НЛО</a:t>
            </a:r>
          </a:p>
          <a:p>
            <a:pPr lvl="1"/>
            <a:r>
              <a:rPr lang="bg-BG" dirty="0"/>
              <a:t>Направете с добавена реалност ескадрила НЛО в нощен градски пейзаж</a:t>
            </a:r>
          </a:p>
          <a:p>
            <a:pPr lvl="1"/>
            <a:r>
              <a:rPr lang="bg-BG" dirty="0"/>
              <a:t>Те профучават покрай нас, докато камерата ги следи</a:t>
            </a:r>
          </a:p>
          <a:p>
            <a:pPr lvl="1"/>
            <a:r>
              <a:rPr lang="bg-BG" dirty="0"/>
              <a:t>Добре е да е с ниско качество, без звук и с треперене на кадъра, за да е по-автентично</a:t>
            </a:r>
          </a:p>
        </p:txBody>
      </p:sp>
    </p:spTree>
    <p:extLst>
      <p:ext uri="{BB962C8B-B14F-4D97-AF65-F5344CB8AC3E}">
        <p14:creationId xmlns:p14="http://schemas.microsoft.com/office/powerpoint/2010/main" val="743504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Пример</a:t>
            </a:r>
          </a:p>
          <a:p>
            <a:pPr lvl="1"/>
            <a:r>
              <a:rPr lang="bg-BG" dirty="0"/>
              <a:t>Ескадрила от 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16</a:t>
            </a:r>
            <a:r>
              <a:rPr lang="bg-BG" dirty="0"/>
              <a:t> летящи чинии</a:t>
            </a:r>
          </a:p>
          <a:p>
            <a:pPr lvl="1"/>
            <a:r>
              <a:rPr lang="bg-BG" dirty="0"/>
              <a:t>Камерата се затруднява да ги следи</a:t>
            </a:r>
          </a:p>
        </p:txBody>
      </p:sp>
      <p:pic>
        <p:nvPicPr>
          <p:cNvPr id="4" name="S1009-UFO">
            <a:hlinkClick r:id="" action="ppaction://media"/>
            <a:extLst>
              <a:ext uri="{FF2B5EF4-FFF2-40B4-BE49-F238E27FC236}">
                <a16:creationId xmlns:a16="http://schemas.microsoft.com/office/drawing/2014/main" id="{0C962402-40D9-4370-A287-DC4DF27F237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link="rId2">
                  <p14:trim st="546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2362200"/>
            <a:ext cx="7315200" cy="3657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1004746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Избор на предна/задна камера</a:t>
            </a:r>
          </a:p>
          <a:p>
            <a:pPr lvl="1"/>
            <a:r>
              <a:rPr lang="bg-BG" dirty="0"/>
              <a:t>Намерете как да извлечете видео от конкретна камера на смартфон:</a:t>
            </a:r>
          </a:p>
          <a:p>
            <a:pPr marL="1257300" lvl="2" indent="-342900">
              <a:buFont typeface="Candara" panose="020E0502030303020204" pitchFamily="34" charset="0"/>
              <a:buChar char="–"/>
            </a:pPr>
            <a:r>
              <a:rPr lang="bg-BG" dirty="0"/>
              <a:t>От предна (</a:t>
            </a:r>
            <a:r>
              <a:rPr lang="bg-BG" dirty="0" err="1"/>
              <a:t>селфи</a:t>
            </a:r>
            <a:r>
              <a:rPr lang="bg-BG" dirty="0"/>
              <a:t>) камера</a:t>
            </a:r>
          </a:p>
          <a:p>
            <a:pPr marL="1257300" lvl="2" indent="-342900">
              <a:buFont typeface="Candara" panose="020E0502030303020204" pitchFamily="34" charset="0"/>
              <a:buChar char="–"/>
            </a:pPr>
            <a:r>
              <a:rPr lang="bg-BG" dirty="0"/>
              <a:t>От задна камера</a:t>
            </a:r>
          </a:p>
          <a:p>
            <a:pPr marL="738188" lvl="1" indent="-276225">
              <a:tabLst>
                <a:tab pos="461963" algn="l"/>
              </a:tabLst>
            </a:pPr>
            <a:r>
              <a:rPr lang="bg-BG" dirty="0"/>
              <a:t>Не разчитайте, че на всички телефони редът на камерите е един и същ</a:t>
            </a:r>
          </a:p>
        </p:txBody>
      </p:sp>
    </p:spTree>
    <p:extLst>
      <p:ext uri="{BB962C8B-B14F-4D97-AF65-F5344CB8AC3E}">
        <p14:creationId xmlns:p14="http://schemas.microsoft.com/office/powerpoint/2010/main" val="1965891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10</a:t>
            </a:r>
            <a:r>
              <a:rPr lang="bg-BG" dirty="0">
                <a:solidFill>
                  <a:srgbClr val="FF388C"/>
                </a:solidFill>
              </a:rPr>
              <a:t>**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Лице от точки</a:t>
            </a:r>
          </a:p>
          <a:p>
            <a:pPr lvl="1"/>
            <a:r>
              <a:rPr lang="bg-BG" dirty="0"/>
              <a:t>Разучете библиотеката </a:t>
            </a:r>
            <a:r>
              <a:rPr lang="en-US" dirty="0" err="1">
                <a:solidFill>
                  <a:srgbClr val="FF388C"/>
                </a:solidFill>
              </a:rPr>
              <a:t>clmtrackr</a:t>
            </a:r>
            <a:r>
              <a:rPr lang="bg-BG" dirty="0"/>
              <a:t> от тук </a:t>
            </a:r>
            <a:r>
              <a:rPr lang="en-US" dirty="0">
                <a:hlinkClick r:id="rId2"/>
              </a:rPr>
              <a:t>github.com/auduno/clmtrackr</a:t>
            </a:r>
            <a:endParaRPr lang="bg-BG" dirty="0"/>
          </a:p>
          <a:p>
            <a:pPr lvl="1"/>
            <a:r>
              <a:rPr lang="bg-BG" dirty="0"/>
              <a:t>Направете през камерата да се вижда лицето ви, но от свързани точки</a:t>
            </a:r>
          </a:p>
          <a:p>
            <a:pPr lvl="1"/>
            <a:r>
              <a:rPr lang="bg-BG" dirty="0"/>
              <a:t>Когато го движите или правите гримаси, те да се отразяват на рисуваното лице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58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Пример</a:t>
            </a:r>
          </a:p>
          <a:p>
            <a:pPr lvl="1"/>
            <a:r>
              <a:rPr lang="bg-BG" dirty="0"/>
              <a:t>Проиграване на живо</a:t>
            </a:r>
          </a:p>
        </p:txBody>
      </p:sp>
      <p:pic>
        <p:nvPicPr>
          <p:cNvPr id="4" name="S1010-Face-control">
            <a:hlinkClick r:id="" action="ppaction://media"/>
            <a:extLst>
              <a:ext uri="{FF2B5EF4-FFF2-40B4-BE49-F238E27FC236}">
                <a16:creationId xmlns:a16="http://schemas.microsoft.com/office/drawing/2014/main" id="{62B6B969-6A00-4A23-8995-0377674481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1600200"/>
            <a:ext cx="7315200" cy="438912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4243087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Край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268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A4A071-2A0C-452F-BD9E-11A7B2B67F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Избор на предна камера</a:t>
            </a:r>
          </a:p>
          <a:p>
            <a:pPr lvl="1" algn="just"/>
            <a:r>
              <a:rPr lang="bg-BG" dirty="0"/>
              <a:t>Не съм аз, а монтаж със снимка от </a:t>
            </a:r>
            <a:r>
              <a:rPr lang="en-US" dirty="0" err="1">
                <a:hlinkClick r:id="rId2"/>
              </a:rPr>
              <a:t>PixaBay</a:t>
            </a:r>
            <a:endParaRPr lang="bg-BG" dirty="0"/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03C0ABE9-9B83-46BB-BB79-A031FB793F3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6002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7199547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437149-ACE3-47FC-AB15-06D6E57915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Избор на задна камера</a:t>
            </a:r>
          </a:p>
          <a:p>
            <a:pPr lvl="1"/>
            <a:r>
              <a:rPr lang="bg-BG" dirty="0"/>
              <a:t>Гледка от прозореца на кабинета ми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E7C6CBA8-F065-46CA-A455-30E5534788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6002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2900661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Черно-бяла снимка</a:t>
            </a:r>
          </a:p>
          <a:p>
            <a:pPr lvl="1"/>
            <a:r>
              <a:rPr lang="bg-BG" dirty="0"/>
              <a:t>Страница с единствен бутон</a:t>
            </a:r>
          </a:p>
          <a:p>
            <a:r>
              <a:rPr lang="bg-BG" dirty="0"/>
              <a:t>При кликването му</a:t>
            </a:r>
          </a:p>
          <a:p>
            <a:pPr lvl="1"/>
            <a:r>
              <a:rPr lang="bg-BG" dirty="0"/>
              <a:t>Появява се черно-бяла снимка от камерата, без да се показва видео</a:t>
            </a:r>
          </a:p>
          <a:p>
            <a:pPr lvl="1"/>
            <a:r>
              <a:rPr lang="bg-BG" dirty="0"/>
              <a:t>Камерата се изключва веднага след това</a:t>
            </a:r>
            <a:endParaRPr lang="en-US" dirty="0"/>
          </a:p>
          <a:p>
            <a:pPr lvl="1"/>
            <a:r>
              <a:rPr lang="bg-BG" dirty="0"/>
              <a:t>Да не се обработват индивидуалните пиксели </a:t>
            </a:r>
            <a:r>
              <a:rPr lang="bg-BG"/>
              <a:t>от картинката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45412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702EC56-4FBE-4F18-A61C-9A3E5E107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Подсказка</a:t>
            </a:r>
          </a:p>
          <a:p>
            <a:pPr lvl="1"/>
            <a:r>
              <a:rPr lang="bg-BG" dirty="0"/>
              <a:t>Видеото може да е скрит елемент или поначало да не е част от страницата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45913792-4577-42A0-B946-1B02D3A4C78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39700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22016842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/>
            <p:txBody>
              <a:bodyPr/>
              <a:lstStyle/>
              <a:p>
                <a:r>
                  <a:rPr lang="bg-BG" dirty="0"/>
                  <a:t>Черно-бели коефициенти</a:t>
                </a:r>
              </a:p>
              <a:p>
                <a:pPr lvl="1"/>
                <a:r>
                  <a:rPr lang="bg-BG" dirty="0"/>
                  <a:t>Каква е ролята на коефициентите при преобразуването от цветно към черно-бяло изображение с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0.</m:t>
                    </m:r>
                    <m:r>
                      <a:rPr lang="bg-BG" i="1">
                        <a:solidFill>
                          <a:srgbClr val="FF388C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𝑅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+0.6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𝐺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+0.1</m:t>
                    </m:r>
                    <m:r>
                      <a:rPr lang="en-US" i="1">
                        <a:solidFill>
                          <a:srgbClr val="FF388C"/>
                        </a:solidFill>
                        <a:latin typeface="Cambria Math"/>
                      </a:rPr>
                      <m:t>𝐵</m:t>
                    </m:r>
                  </m:oMath>
                </a14:m>
                <a:endParaRPr lang="bg-BG" dirty="0"/>
              </a:p>
              <a:p>
                <a:pPr lvl="1"/>
                <a:r>
                  <a:rPr lang="bg-BG" dirty="0"/>
                  <a:t>Намерете по-точни стойности на тези коефициенти</a:t>
                </a:r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blipFill>
                <a:blip r:embed="rId2"/>
                <a:stretch>
                  <a:fillRect l="-2242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2090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</a:t>
            </a:r>
            <a:r>
              <a:rPr lang="bg-BG" dirty="0"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bg-BG" dirty="0"/>
              <a:t>Зрителен ъгъл</a:t>
            </a:r>
          </a:p>
          <a:p>
            <a:pPr lvl="1"/>
            <a:r>
              <a:rPr lang="bg-BG" dirty="0"/>
              <a:t>Предложете алгоритъм за измерване на зрителния ъгъл на мобилното ви устройство</a:t>
            </a:r>
          </a:p>
        </p:txBody>
      </p:sp>
    </p:spTree>
    <p:extLst>
      <p:ext uri="{BB962C8B-B14F-4D97-AF65-F5344CB8AC3E}">
        <p14:creationId xmlns:p14="http://schemas.microsoft.com/office/powerpoint/2010/main" val="397892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№5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bg-BG" dirty="0"/>
              <a:t>Виола-Джоунс-</a:t>
            </a:r>
            <a:r>
              <a:rPr lang="bg-BG" dirty="0" err="1"/>
              <a:t>Хаар</a:t>
            </a:r>
            <a:endParaRPr lang="bg-BG" dirty="0"/>
          </a:p>
          <a:p>
            <a:pPr lvl="1"/>
            <a:r>
              <a:rPr lang="bg-BG" dirty="0"/>
              <a:t>Намерете няколко снимки на лица или използвайте свои колеги</a:t>
            </a:r>
          </a:p>
          <a:p>
            <a:pPr lvl="1"/>
            <a:r>
              <a:rPr lang="bg-BG" dirty="0"/>
              <a:t>Маркирайте зоните на </a:t>
            </a:r>
            <a:r>
              <a:rPr lang="bg-BG" dirty="0" err="1"/>
              <a:t>Хаар</a:t>
            </a:r>
            <a:r>
              <a:rPr lang="bg-BG" dirty="0"/>
              <a:t>-шаблоните според за метода на Виола-Джоунс</a:t>
            </a:r>
          </a:p>
          <a:p>
            <a:pPr lvl="1"/>
            <a:r>
              <a:rPr lang="bg-BG" dirty="0"/>
              <a:t>Проверете дали са ясно </a:t>
            </a:r>
            <a:r>
              <a:rPr lang="bg-BG" dirty="0" err="1"/>
              <a:t>разграничими</a:t>
            </a:r>
            <a:endParaRPr lang="bg-B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F0CFA1-4BBA-46E5-B782-8DE805A3EE7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6999" y="4800599"/>
            <a:ext cx="812801" cy="12192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F4ADE8-1EE1-463E-84CF-1CDCAFE1EBC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90679" y="4800599"/>
            <a:ext cx="1828800" cy="121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ADBDDD-8CDC-443A-A642-94A3230C05E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00358" y="4800599"/>
            <a:ext cx="1828800" cy="121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D2F87E-4D72-4E66-B0FD-73E32B16D9A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0036" y="4800599"/>
            <a:ext cx="1828800" cy="12192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569018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ARV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F81BD"/>
      </a:hlink>
      <a:folHlink>
        <a:srgbClr val="4F81B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О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10584</TotalTime>
  <Words>519</Words>
  <Application>Microsoft Office PowerPoint</Application>
  <PresentationFormat>On-screen Show (4:3)</PresentationFormat>
  <Paragraphs>83</Paragraphs>
  <Slides>22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Cambria</vt:lpstr>
      <vt:lpstr>Cambria Math</vt:lpstr>
      <vt:lpstr>Candara</vt:lpstr>
      <vt:lpstr>Verdana</vt:lpstr>
      <vt:lpstr>Webdings</vt:lpstr>
      <vt:lpstr>Wingdings</vt:lpstr>
      <vt:lpstr>Wingdings 2</vt:lpstr>
      <vt:lpstr>Custom Design</vt:lpstr>
      <vt:lpstr>проф. д-р Павел Бойчев    КИТ-ФМИ-СУ    2022</vt:lpstr>
      <vt:lpstr>Задача №1</vt:lpstr>
      <vt:lpstr>PowerPoint Presentation</vt:lpstr>
      <vt:lpstr>PowerPoint Presentation</vt:lpstr>
      <vt:lpstr>Задача №2</vt:lpstr>
      <vt:lpstr>PowerPoint Presentation</vt:lpstr>
      <vt:lpstr>Задача №3</vt:lpstr>
      <vt:lpstr>Задача №4</vt:lpstr>
      <vt:lpstr>Задача №5</vt:lpstr>
      <vt:lpstr>PowerPoint Presentation</vt:lpstr>
      <vt:lpstr>PowerPoint Presentation</vt:lpstr>
      <vt:lpstr>Задача №6</vt:lpstr>
      <vt:lpstr>PowerPoint Presentation</vt:lpstr>
      <vt:lpstr>Задача №7*</vt:lpstr>
      <vt:lpstr>PowerPoint Presentation</vt:lpstr>
      <vt:lpstr>Задача №8*</vt:lpstr>
      <vt:lpstr>PowerPoint Presentation</vt:lpstr>
      <vt:lpstr>Задача №9**</vt:lpstr>
      <vt:lpstr>PowerPoint Presentation</vt:lpstr>
      <vt:lpstr>Задача №10**</vt:lpstr>
      <vt:lpstr>PowerPoint Presentation</vt:lpstr>
      <vt:lpstr>PowerPoint Presentation</vt:lpstr>
    </vt:vector>
  </TitlesOfParts>
  <Company>FMI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проф. д-р Павел Бойчев    КИТ-ФМИ-СУ    2022</dc:title>
  <dc:creator>Pavel Boytchev</dc:creator>
  <cp:lastModifiedBy>Pavel Boytchev</cp:lastModifiedBy>
  <cp:revision>587</cp:revision>
  <dcterms:created xsi:type="dcterms:W3CDTF">2013-12-13T09:03:57Z</dcterms:created>
  <dcterms:modified xsi:type="dcterms:W3CDTF">2022-04-11T11:43:54Z</dcterms:modified>
</cp:coreProperties>
</file>

<file path=docProps/thumbnail.jpeg>
</file>